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8"/>
  </p:notesMasterIdLst>
  <p:sldIdLst>
    <p:sldId id="280" r:id="rId2"/>
    <p:sldId id="279" r:id="rId3"/>
    <p:sldId id="309" r:id="rId4"/>
    <p:sldId id="340" r:id="rId5"/>
    <p:sldId id="298" r:id="rId6"/>
    <p:sldId id="341" r:id="rId7"/>
    <p:sldId id="295" r:id="rId8"/>
    <p:sldId id="317" r:id="rId9"/>
    <p:sldId id="299" r:id="rId10"/>
    <p:sldId id="300" r:id="rId11"/>
    <p:sldId id="311" r:id="rId12"/>
    <p:sldId id="291" r:id="rId13"/>
    <p:sldId id="303" r:id="rId14"/>
    <p:sldId id="305" r:id="rId15"/>
    <p:sldId id="312" r:id="rId16"/>
    <p:sldId id="335" r:id="rId17"/>
    <p:sldId id="334" r:id="rId18"/>
    <p:sldId id="315" r:id="rId19"/>
    <p:sldId id="342" r:id="rId20"/>
    <p:sldId id="343" r:id="rId21"/>
    <p:sldId id="323" r:id="rId22"/>
    <p:sldId id="324" r:id="rId23"/>
    <p:sldId id="325" r:id="rId24"/>
    <p:sldId id="336" r:id="rId25"/>
    <p:sldId id="338" r:id="rId26"/>
    <p:sldId id="344" r:id="rId27"/>
  </p:sldIdLst>
  <p:sldSz cx="9144000" cy="5715000" type="screen16x10"/>
  <p:notesSz cx="6858000" cy="9144000"/>
  <p:custDataLst>
    <p:tags r:id="rId29"/>
  </p:custDataLst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05" autoAdjust="0"/>
    <p:restoredTop sz="37818" autoAdjust="0"/>
  </p:normalViewPr>
  <p:slideViewPr>
    <p:cSldViewPr snapToGrid="0">
      <p:cViewPr varScale="1">
        <p:scale>
          <a:sx n="127" d="100"/>
          <a:sy n="127" d="100"/>
        </p:scale>
        <p:origin x="1866" y="126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638"/>
    </p:cViewPr>
  </p:sorterViewPr>
  <p:notesViewPr>
    <p:cSldViewPr snapToGrid="0">
      <p:cViewPr varScale="1">
        <p:scale>
          <a:sx n="87" d="100"/>
          <a:sy n="87" d="100"/>
        </p:scale>
        <p:origin x="241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La presentazione seguente è destinata ai ragazzi di 11 anni o più. È consigliabile prevedere 90 minuti per la presentazione, la discussione guidata, i video e le attività di scrittura del codice degli studenti. 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TESTO DI ESEMPIO: </a:t>
            </a:r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Ciao! Sono &lt;nome&gt; di &lt;organizzazione&gt;. Benvenuti all'evento Hour of Code™ di quest'anno. Hour of Code™ è una campagna mondiale organizzata da Code.org per dimostrare che chiunque può imparare le informazioni essenziali sulla scrittura di codice. Oggi, sarete protagonisti di questo tentativo,</a:t>
            </a:r>
            <a:r>
              <a:rPr lang="it-IT" b="0" u="none" baseline="0" dirty="0"/>
              <a:t> grazie al nuovo tutorial Hour of Code™ di Microsoft basato su Minecraft. Prima di iniziare, parleremo un po' della scrittura di codice per capire </a:t>
            </a:r>
            <a:r>
              <a:rPr lang="it-IT" b="0" i="1" u="none" baseline="0" dirty="0"/>
              <a:t>davvero</a:t>
            </a:r>
            <a:r>
              <a:rPr lang="it-IT" b="0" u="none" baseline="0" dirty="0"/>
              <a:t> di cosa si tratta e del motivo per cui può avere un'influenza positiva sulla vostra vita".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  <a:r>
              <a:rPr lang="it-IT" dirty="0"/>
              <a:t> </a:t>
            </a:r>
          </a:p>
          <a:p>
            <a:endParaRPr lang="it-IT" b="0" u="none" baseline="0" dirty="0"/>
          </a:p>
          <a:p>
            <a:r>
              <a:rPr lang="it-IT" b="0" u="none" baseline="0" dirty="0"/>
              <a:t>Creare aspettativa negli studenti nei confronti di Hour of Code™.</a:t>
            </a:r>
          </a:p>
          <a:p>
            <a:endParaRPr lang="it-IT" b="0" u="none" baseline="0" dirty="0"/>
          </a:p>
          <a:p>
            <a:r>
              <a:rPr lang="it-IT" sz="1200" b="1" u="sng" kern="1200" dirty="0">
                <a:solidFill>
                  <a:schemeClr val="tx1"/>
                </a:solidFill>
                <a:effectLst/>
                <a:latin typeface="+mn-lt"/>
              </a:rPr>
              <a:t>NOTE PER L'INSEGNANTE: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La maggior parte delle diapositive della presentazione viene visualizzata brevemente, per pochi secondi, e offre un ottimo supporto visivo che rende le presentazioni al pubblico rapide e informali.</a:t>
            </a:r>
            <a:endParaRPr lang="it-IT" b="1" u="sng" dirty="0"/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Questa immagine rappresenta la partecipazione agli eventi Hour of Code™ nel mondo.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"Si tratta anche di un'attività che permette di ottenere molti risultati: creare blog, siti Web o app insieme ai vostri amici".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Nelle diapositive 9-12 vengono mostrati</a:t>
            </a:r>
            <a:r>
              <a:rPr lang="it-IT"/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 giovani che si divertono mentre scrivono codice. Desideriamo fortemente evidenziare che tipo di attività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è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la scrittura di codice: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Collaborativa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Indipendente dal sesso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Per persone timide ed estroverse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Per risolvere i problemi. Per scrivere codice servono poche abilità matematiche.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Per persone che desiderano utilizzare il computer per arricchire le proprie passioni </a:t>
            </a:r>
            <a:endParaRPr lang="it-IT" dirty="0">
              <a:effectLst/>
            </a:endParaRPr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  <a:endParaRPr lang="it-IT" dirty="0"/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Include ragazzi e ragazze nei primi anni dell'adolescenza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Mostra i partecipanti in un momento di divertimento con dispositivi tecnologici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Include un gruppo di persone e non solo singoli </a:t>
            </a:r>
            <a:endParaRPr lang="it-IT" dirty="0">
              <a:effectLst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65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"Adesso, scopriamo a cosa serve davvero la scrittura di codice".</a:t>
            </a:r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b="0" u="none" dirty="0"/>
              <a:t>Impostare la sezione successiva ed entusiasmare il pubblico in merito alla vera natura della scrittura di codice.</a:t>
            </a:r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N/D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0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"I codici non servono soltanto a scrivere un programma o a impartire comandi al computer. Consentono di collaborare con gli amici per risolvere i problemi in modo nuovo".</a:t>
            </a:r>
          </a:p>
          <a:p>
            <a:endParaRPr lang="it-IT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b="0" dirty="0"/>
              <a:t>Mostrare ai giovani che la scrittura di codice è adatta a una mente brillante che ama i rompicapo, aggiustare le cose e trovare le soluzioni.</a:t>
            </a:r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Un gruppo di giovani che lavorano insieme davanti a un computer o a un tablet.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"Si tratta di unire la creatività e le risorse informatiche per realizzare qualcosa che vi sta a cuore".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  <a:endParaRPr lang="it-I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Continuare a stimolare la riflessione sui concetti associati alla scrittura di codice. </a:t>
            </a:r>
            <a:endParaRPr lang="it-IT" b="1" u="sng" dirty="0"/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</a:p>
          <a:p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Una forma d'arte che solitamente non viene associata alla scrittura di codice, ad esempio, la musica o le arti visive.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"Scrivere codice vuol dire proprio collaborare con altre persone per creare qualcosa di nuovo".</a:t>
            </a:r>
          </a:p>
          <a:p>
            <a:endParaRPr lang="it-I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Far cambiare idea ai giovani sul fatto che scrivere codice sia un'attività solitaria.</a:t>
            </a:r>
            <a:r>
              <a:rPr lang="it-IT"/>
              <a:t> Chiunque può scrivere codice. È un'attività divertente e alla portata di tutti. </a:t>
            </a:r>
            <a:endParaRPr lang="it-IT" b="0" u="none" dirty="0"/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Un gruppo di giovani che si diverte.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64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"Cosa vi piace fare con gli amici?</a:t>
            </a:r>
            <a:r>
              <a:rPr lang="it-IT"/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Potete dire qualsiasi cosa: fare volontariato, praticare sport, interessarvi alla moda o ai videogiochi".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Inserire la scrittura di codice all'interno delle attività sociali per attirare maggiormente l'attenzione dei giovani.</a:t>
            </a:r>
            <a:endParaRPr lang="it-IT" b="1" u="sng" dirty="0"/>
          </a:p>
          <a:p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"La scrittura di codice può diventare davvero parte integrante di tutte le attività che amate".</a:t>
            </a:r>
          </a:p>
          <a:p>
            <a:endParaRPr lang="it-IT" b="0" u="none" baseline="0" dirty="0"/>
          </a:p>
          <a:p>
            <a:r>
              <a:rPr lang="it-IT" b="0" u="none" baseline="0" dirty="0"/>
              <a:t>*ESEMPI DA CITARE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uno studente è appassionato di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videogiochi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può usare i codici per crearne uno proprio.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Gli studenti che si interessano di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moda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possono creare un blog nel quale condividere consigli di stile.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Gli studenti che amano la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letteratura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possono creare un sito nel quale condividere i consigli di lettura per ogni mese e recensioni personali. </a:t>
            </a:r>
            <a:endParaRPr lang="it-IT" b="0" u="none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Considera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ta l'importanza che i giovani attribuiscono alle attività sociali, è importante dimostrare come la scrittura di codice possa essere applica a </a:t>
            </a:r>
            <a:r>
              <a:rPr lang="it-IT" sz="1200" i="1" kern="1200" dirty="0">
                <a:solidFill>
                  <a:schemeClr val="tx1"/>
                </a:solidFill>
                <a:effectLst/>
                <a:latin typeface="+mn-lt"/>
              </a:rPr>
              <a:t>tutti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gli aspetti della vita e come non rappresenti un'attività inusuale. </a:t>
            </a:r>
            <a:endParaRPr lang="it-IT" b="1" u="sng" dirty="0"/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</a:p>
          <a:p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spc="-30" baseline="0" dirty="0">
                <a:solidFill>
                  <a:schemeClr val="tx1"/>
                </a:solidFill>
                <a:effectLst/>
                <a:latin typeface="+mn-lt"/>
              </a:rPr>
              <a:t>Per questa diapositiva, è stata scelta l'immagine di una stella filante per sottolineare come venga innescata la "scintilla" di una nuova visione sulla scrittura di codice.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Un'immagine o una gif che rappresenta l'avvio di qualcosa di nuovo o l'ampliamento degli orizzonti.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817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"Tra pochissimo inizieremo il tutorial, quindi, mentre giocate, vorrei che dedicaste del tempo a riflettere sui concetti appena appresi e su come possiate applicare i codici nella vita di tutti i giorni".</a:t>
            </a:r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b="0" u="none" dirty="0"/>
              <a:t>Assicurarsi che gli studenti riflettano su quanto appreso durante la presentazione, mentre svolgono il tutorial Hour of Code™. </a:t>
            </a:r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 questa diapositiva è stata inclusa l'immagine di un fotografo per sottolineare di nuovo che la scrittura di codice può tornare utile per vari hobby.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Un'immagine o una gif di qualcosa che non viene solitamente associata alla scrittura di codice.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5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"Bene, mettiamoci all'opera!"</a:t>
            </a:r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0" u="none" dirty="0"/>
          </a:p>
          <a:p>
            <a:r>
              <a:rPr lang="it-IT" b="0" u="none" dirty="0"/>
              <a:t>Introdurre Hour of Code™.</a:t>
            </a:r>
            <a:endParaRPr lang="it-IT" b="1" dirty="0"/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Un'immagine o una gif che ritrae un gruppo di giovani con espressioni di entusiasmo.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813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“Siete pronti per iniziare a scrivere codice? Cominciamo! </a:t>
            </a:r>
            <a:r>
              <a:rPr lang="it-IT" dirty="0"/>
              <a:t>"Per l'evento</a:t>
            </a:r>
            <a:r>
              <a:rPr lang="it-IT" b="0" u="none" baseline="0" dirty="0"/>
              <a:t> </a:t>
            </a:r>
            <a:r>
              <a:rPr lang="it-I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Code™</a:t>
            </a:r>
            <a:r>
              <a:rPr lang="it-IT" b="0" u="none" baseline="0" dirty="0"/>
              <a:t> di oggi, ci metteremo alla prova con un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tutorial ispirato al gioco Minecraft</a:t>
            </a:r>
            <a:r>
              <a:rPr lang="it-IT" b="0" u="none" baseline="0" dirty="0"/>
              <a:t>! Nel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tutorial vengono usati personaggi e concetti di Minecraft, ma non si tratta del gioco effettivo.</a:t>
            </a:r>
            <a:r>
              <a:rPr lang="it-IT" dirty="0"/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Nel tutorial Minecraft Hour of Code™ farete la conoscenza dell'Agente, imparerete a usare tecniche come cicli, debug e funzioni per progettare le vostre soluzioni per i livelli e vedrete l'Agente eseguire i vostri comandi.”</a:t>
            </a:r>
            <a:endParaRPr lang="it-IT" sz="1200" b="0" baseline="0" dirty="0"/>
          </a:p>
          <a:p>
            <a:endParaRPr lang="it-IT" b="0" u="none" dirty="0"/>
          </a:p>
          <a:p>
            <a:endParaRPr lang="it-IT" b="0" u="none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Introdurre </a:t>
            </a:r>
            <a:r>
              <a:rPr lang="it-IT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Code™</a:t>
            </a:r>
            <a:endParaRPr lang="it-IT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endParaRPr lang="it-IT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NOTA PER L'INSEGNANTE:</a:t>
            </a:r>
          </a:p>
          <a:p>
            <a:pPr>
              <a:defRPr/>
            </a:pPr>
            <a:r>
              <a:rPr lang="it-IT" b="0" dirty="0"/>
              <a:t>È disponibile più di un tutorial Minecraft. </a:t>
            </a:r>
            <a:r>
              <a:rPr lang="it-IT" dirty="0"/>
              <a:t>Inizia con il </a:t>
            </a:r>
            <a:r>
              <a:rPr lang="it-IT" b="0" dirty="0"/>
              <a:t>tutorial di quest'anno e usa gli altri tutorial se i partecipanti terminano in anticipo. </a:t>
            </a:r>
            <a:r>
              <a:rPr lang="it-IT" dirty="0"/>
              <a:t>Ogni tutorial insegna diversi concetti, quindi proporli tutti è un'ottima idea! </a:t>
            </a:r>
            <a:endParaRPr lang="it-IT" b="0" dirty="0"/>
          </a:p>
          <a:p>
            <a:endParaRPr lang="it-IT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non tutti i partecipanti possiedono un dispositivo, prova a metterli in coppia con altri studenti e falli alternare ad ogni fase della lezione. In questo modo, potranno essere sia attori che spettatori. È consigliabile lavorare ai livelli individualmente.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Dopo quindici minuti, congratulati con il gruppo per i progressi compiuti e per il codice che è stato scritto.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Invita i partecipanti che completano il tutorial e/o più esperti a giocare al tutorial con </a:t>
            </a:r>
            <a:r>
              <a:rPr lang="it-IT" sz="1200" b="1" u="none" kern="1200" dirty="0">
                <a:solidFill>
                  <a:schemeClr val="tx1"/>
                </a:solidFill>
                <a:effectLst/>
                <a:latin typeface="+mn-lt"/>
              </a:rPr>
              <a:t>Diamond Path</a:t>
            </a: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, che include ulteriori sfide che è necessario completare per recuperare un diamante per ogni livello.</a:t>
            </a:r>
            <a:endParaRPr lang="it-I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dirty="0"/>
          </a:p>
          <a:p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216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dirty="0"/>
              <a:t>"Probabilmente, già sapete che le persone scrivono codice per impartire istruzioni ai dispositivi tecnologici. I computer non comprendono l'italiano, quindi dovete dare loro istruzioni in una lingua che possano comprendere, vale a dire, usando la lingua del codice. </a:t>
            </a:r>
            <a:r>
              <a:rPr lang="it-IT"/>
              <a:t>Scrivere codice non riguarda soltanto gli ingegneri informatici e i professionisti IT. È un'attività fantastica alla portata di </a:t>
            </a:r>
            <a:r>
              <a:rPr lang="it-IT" b="0" dirty="0"/>
              <a:t>tutti</a:t>
            </a:r>
            <a:r>
              <a:rPr lang="it-IT" b="0" i="0" baseline="0" dirty="0"/>
              <a:t>.”</a:t>
            </a:r>
            <a:r>
              <a:rPr lang="it-IT"/>
              <a:t> </a:t>
            </a:r>
            <a:endParaRPr lang="it-IT" b="0" i="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Nota per l'insegnante:</a:t>
            </a:r>
            <a:endParaRPr lang="it-IT" b="1" u="sng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baseline="0" dirty="0"/>
              <a:t>Il video verrà riprodotto automaticamente quando passi alla diapositiva successiva. 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  <a:r>
              <a:rPr lang="it-IT"/>
              <a:t> </a:t>
            </a:r>
          </a:p>
          <a:p>
            <a:endParaRPr lang="it-IT" b="1" u="none" dirty="0"/>
          </a:p>
          <a:p>
            <a:r>
              <a:rPr lang="it-IT" b="0" u="none" dirty="0"/>
              <a:t>La sezione seguente serve a modificare le errate convinzioni che molti giovani hanno in merito alla scrittura di codice. </a:t>
            </a:r>
            <a:endParaRPr lang="it-IT" b="1" u="sng" dirty="0"/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Questa è un'immagine del codice binario per Hello world ripetuto 8 volte.</a:t>
            </a:r>
            <a:r>
              <a:rPr lang="it-IT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800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  <a:endParaRPr lang="it-IT" b="0" u="none" dirty="0"/>
          </a:p>
          <a:p>
            <a:endParaRPr lang="it-IT" b="0" u="none" dirty="0"/>
          </a:p>
          <a:p>
            <a:r>
              <a:rPr lang="it-IT" b="0" u="none" dirty="0"/>
              <a:t>"Ora visitate </a:t>
            </a:r>
            <a:r>
              <a:rPr lang="it-IT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it-IT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it-IT" dirty="0"/>
              <a:t> </a:t>
            </a:r>
            <a:r>
              <a:rPr lang="it-IT" b="0" u="none" baseline="0" dirty="0"/>
              <a:t>per trovare il tutorial "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Minecraft Hour of Code™ Hero’s Journey" </a:t>
            </a:r>
            <a:r>
              <a:rPr lang="it-IT" b="0" u="none" baseline="0" dirty="0"/>
              <a:t>e INIZIATE. "</a:t>
            </a:r>
            <a:endParaRPr lang="it-IT" b="1" u="sng" dirty="0"/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Permettere alle persone di accedere al tutorial.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u="none" baseline="0" dirty="0"/>
          </a:p>
          <a:p>
            <a:r>
              <a:rPr lang="it-IT" b="1" u="sng" baseline="0" dirty="0"/>
              <a:t>NOTA PER L'INSEGNANTE: </a:t>
            </a:r>
          </a:p>
          <a:p>
            <a:pPr marL="628650" lvl="1" indent="-171450">
              <a:buFont typeface="Arial"/>
              <a:buChar char="•"/>
            </a:pPr>
            <a:r>
              <a:rPr lang="it-IT" dirty="0"/>
              <a:t>Durante il tutorial, lasciare visualizzata questa diapositiva. Passa a quella successiva </a:t>
            </a:r>
            <a:r>
              <a:rPr lang="it-IT" i="1" baseline="0" dirty="0"/>
              <a:t>soltanto</a:t>
            </a:r>
            <a:r>
              <a:rPr lang="it-IT" dirty="0"/>
              <a:t> quando il gruppo sta per completare il tutorial.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b="0" u="none" dirty="0"/>
              <a:t>Quando i partecipanti accedono al tutorial, lo stato di avanzamento viene salvato nei livelli, consentendo loro di interrompere il tutorial e riprenderlo dal punto esatto in cui erano rimasti. 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Dal momento che è possibile giocare liberamente e costruire qualsiasi elemento, considera la giovane età dei partecipanti e i rischi derivanti dai contenuti generati.</a:t>
            </a:r>
            <a:endParaRPr lang="it-IT" baseline="0" dirty="0"/>
          </a:p>
          <a:p>
            <a:pPr marL="0" lvl="0" indent="0">
              <a:buFont typeface="Arial"/>
              <a:buNone/>
            </a:pPr>
            <a:endParaRPr lang="it-IT" baseline="0" dirty="0">
              <a:highlight>
                <a:srgbClr val="FFFF00"/>
              </a:highlight>
            </a:endParaRPr>
          </a:p>
          <a:p>
            <a:pPr marL="0" lvl="0" indent="0">
              <a:buFont typeface="Arial"/>
              <a:buNone/>
            </a:pPr>
            <a:r>
              <a:rPr lang="it-IT" b="1" u="sng" baseline="0" dirty="0">
                <a:highlight>
                  <a:srgbClr val="FFFF00"/>
                </a:highlight>
              </a:rPr>
              <a:t>NEL CASO DI TEMPO LIMITATO: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Completa quanti più livelli possibile. I ragazzi più esperti possono completarli tutti in 50-60 minuti.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</a:rPr>
              <a:t>Congratulati con gli studenti per i risultati raggiunti e ricorda loro che possono continuare a scrivere codice anche a casa.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aseline="0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>
                <a:highlight>
                  <a:srgbClr val="FFFF00"/>
                </a:highlight>
              </a:rPr>
              <a:t>NEL CASO DI TEMPO AGGIUNTIVO:</a:t>
            </a:r>
            <a:endParaRPr lang="it-IT" b="1" u="sng" baseline="0" dirty="0">
              <a:highlight>
                <a:srgbClr val="FFFF00"/>
              </a:highlight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Invita gli studenti a continuare a usare il livello finale per prolungare la durata del gioco.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b="0" u="none" dirty="0"/>
              <a:t>Invita gli studenti a rivedere ogni livello, provando a risolverli in modo diverso. In questo modo, avrai offerto più divertimento e maggiori opportunità di iterazione e sperimentazione.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Invita gli studenti a giocare a "Minecraft Hour of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Code™</a:t>
            </a: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 Adventurer" e/o "Minecraft Hour of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Code™</a:t>
            </a:r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 Designer".</a:t>
            </a:r>
            <a:endParaRPr lang="it-IT" b="0" u="none" dirty="0"/>
          </a:p>
          <a:p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0244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"Bene. Vi restano pochi minuti per completare il tutorial".</a:t>
            </a:r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  <a:endParaRPr lang="it-I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r>
              <a:rPr lang="it-IT" b="0" u="none" dirty="0"/>
              <a:t>Avvisare gli studenti che il tempo sta per scadere e che il tutorial è quasi finito.</a:t>
            </a:r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Per questa immagine, abbiamo scelto una gif di un gattino mascherato</a:t>
            </a:r>
            <a:r>
              <a:rPr lang="it-IT" sz="1200" i="1" kern="1200" baseline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it-IT" sz="1200" i="0" kern="1200" baseline="0" dirty="0">
                <a:solidFill>
                  <a:schemeClr val="tx1"/>
                </a:solidFill>
                <a:effectLst/>
                <a:latin typeface="+mn-lt"/>
              </a:rPr>
              <a:t>È importante includere contenuti divertenti per attrarre il pubblico e aumentare l'entusiasmo per l'esperienza.</a:t>
            </a:r>
            <a:endParaRPr lang="it-IT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Un'immagine o una gif che descrivono la fine del tutorial.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baseline="0" dirty="0"/>
              <a:t>“Torniamo alla nostra discussione di prima. È cambiata la vostra opinione in merito alla scrittura di codice?"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Come rispondereste alla domanda “Che cos'è il codice?” se un vostro amico o familiare ve lo chiedesse?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Che cosa avete imparato?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Che cosa è stato più difficile? Che cosa avete fatto quando siete rimasti bloccati? Perché è importante? [Incoraggia la perseveranza]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Perché scrivere codice rappresenta un'attività creativa? [collega la scrittura di codice ad altre forma di creatività, come il canto, la danza, le attività di costruzione.]</a:t>
            </a:r>
          </a:p>
          <a:p>
            <a:pPr marL="628650" lvl="1" indent="-171450">
              <a:buFont typeface="Arial"/>
              <a:buChar char="•"/>
            </a:pPr>
            <a:r>
              <a:rPr lang="it-IT"/>
              <a:t>Chi può scrivere codice? [per superare gli stereotipi come "i maschi", "le persone portate per la matematica" e così via.]</a:t>
            </a:r>
            <a:endParaRPr lang="it-IT" b="0" u="none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dirty="0"/>
          </a:p>
          <a:p>
            <a:r>
              <a:rPr lang="it-IT" b="0" dirty="0"/>
              <a:t>Riprendere la domanda iniziale e verificare se gli studenti hanno cambiato opinione sulla scrittura di codice.</a:t>
            </a:r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>
              <a:effectLst/>
            </a:endParaRPr>
          </a:p>
          <a:p>
            <a:r>
              <a:rPr lang="it-IT" dirty="0">
                <a:effectLst/>
              </a:rPr>
              <a:t>N/D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r>
              <a:rPr lang="it-IT" b="0" u="none" dirty="0"/>
              <a:t>"Che cosa potreste creare scrivendo codice?</a:t>
            </a:r>
            <a:r>
              <a:rPr lang="it-IT"/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Potete applicare i codici a qualsiasi cosa vi interessi".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*ESEMPI DA CITARE</a:t>
            </a:r>
            <a:endParaRPr lang="it-IT" dirty="0"/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vi interessate al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volontariato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, potete creare un sito Web per selezionare amici e altre persone che vogliono unirsi alle attività volontarie.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amate gli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sport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, potete creare un'app con le statistiche sulla vostra squadra del cuore.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amate la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musica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, potete creare un sito Web nel quale condividere playlist settimanali e recensioni di album.</a:t>
            </a:r>
            <a:endParaRPr lang="it-IT" dirty="0">
              <a:effectLst/>
            </a:endParaRPr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Sottolineare ancora una volta le infinite possibilità offerte dalla scrittura di codice.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È l'opportunità per rimarcare le passioni dei partecipanti e ribadire che possono applicare la scrittura di codice ai propri hobby. </a:t>
            </a:r>
            <a:endParaRPr lang="it-IT" b="0" u="none" dirty="0"/>
          </a:p>
          <a:p>
            <a:endParaRPr lang="it-IT" b="1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78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"Adesso che siete programmatori quasi esperti, ecco alcune risorse che potete utilizzare. Annotate con attenzione questi link e continuate a scrivere codice!"</a:t>
            </a:r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b="0" u="none" dirty="0"/>
              <a:t>Incoraggiare gli studenti a proseguire le esperienze di scrittura del codice.</a:t>
            </a:r>
          </a:p>
          <a:p>
            <a:endParaRPr lang="it-IT" b="0" u="none" baseline="0" dirty="0"/>
          </a:p>
          <a:p>
            <a:r>
              <a:rPr lang="it-IT" b="1" u="sng" baseline="0" dirty="0"/>
              <a:t>NOTE PER L'INSEGNANTE: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 partecipanti possono accedere ai propri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attestati di Hour of Code™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in qualsiasi momento successivo all'inizio del tutorial oppure al termine dell'evento Hour of Code</a:t>
            </a:r>
            <a:r>
              <a:rPr lang="it-IT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su code.org.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Adegua il contenuto della diapositiva sulle risorse aggiuntive in base al tipo di pubblico:</a:t>
            </a:r>
          </a:p>
          <a:p>
            <a:endParaRPr lang="it-IT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u="none" kern="1200" dirty="0">
                <a:solidFill>
                  <a:schemeClr val="tx1"/>
                </a:solidFill>
                <a:effectLst/>
                <a:latin typeface="+mn-lt"/>
              </a:rPr>
              <a:t>I partecipanti possono caricare il codice che hanno creato in Minecraft: Education Edition e/o Minecraft in Windows 10, se disponibili.</a:t>
            </a:r>
          </a:p>
          <a:p>
            <a:r>
              <a:rPr lang="it-IT" sz="1200" b="0" u="none" kern="1200" dirty="0">
                <a:solidFill>
                  <a:schemeClr val="tx1"/>
                </a:solidFill>
                <a:effectLst/>
                <a:latin typeface="+mn-lt"/>
              </a:rPr>
              <a:t>I partecipanti possono usare Code Studio per importare il codice nel gioco e dare vita alle loro creazioni.</a:t>
            </a:r>
          </a:p>
          <a:p>
            <a:endParaRPr lang="it-I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Esplora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Minecraft: Education Edition è progettato per le scuole e include strumenti per la gestione delle classi, programmi delle lezioni e altro ancora. Per altre informazioni, visita </a:t>
            </a:r>
            <a:r>
              <a:rPr lang="it-IT" sz="1200" u="sng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https://education.minecraft.net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it-I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Scopri nuovi approcci all'insegnamento dell'informatica, adatti per ogni livello di competenze</a:t>
            </a:r>
            <a:br>
              <a:rPr dirty="0"/>
            </a:b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</a:t>
            </a:r>
            <a:br>
              <a:rPr dirty="0"/>
            </a:br>
            <a:endParaRPr lang="it-IT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Code.org (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https://code.org/educate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 Non accontentatevi di Hour of Code™, provate gli strumenti per docenti di Code.org. Non è richiesta alcuna esperienza per iniziare a insegnare informatica nella classe. Code.org offre il programma di studio, i piani di lezione, diversi programmi didattici professionali di alta qualità e una grande quantità di strumenti eccellenti per tutti i livelli: tutto ciò che serve, gratuitamente. Andate su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hlinkClick r:id="rId5"/>
              </a:rPr>
              <a:t>code.org/educate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 e scegliete il vostro livello per iniziare.</a:t>
            </a:r>
            <a:br>
              <a:rPr dirty="0"/>
            </a:b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  <a:br>
              <a:rPr dirty="0"/>
            </a:b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Code Studio (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  <a:hlinkClick r:id="rId6"/>
              </a:rPr>
              <a:t>https://studio.code.org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 Vi siete divertiti durante Hour of Code™? C'è ancora molto altro da esplorare nel mondo dell'informatica. Code Studio presenta livelli, giochi e corsi per tutte le età. Scoprite come creare i vostri giochi e le vostre app e condividetele con i vostri amici. Andate su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hlinkClick r:id="rId7"/>
              </a:rPr>
              <a:t>studio.code.org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</a:rPr>
              <a:t> e iniziate subito!</a:t>
            </a:r>
            <a:br>
              <a:rPr dirty="0"/>
            </a:br>
            <a:endParaRPr lang="it-IT" b="0" u="none" dirty="0"/>
          </a:p>
          <a:p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 </a:t>
            </a:r>
          </a:p>
          <a:p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  <a:r>
              <a:rPr lang="it-IT" dirty="0"/>
              <a:t> </a:t>
            </a:r>
          </a:p>
          <a:p>
            <a:endParaRPr lang="it-IT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baseline="0" dirty="0"/>
              <a:t>Concludere l'evento</a:t>
            </a:r>
          </a:p>
          <a:p>
            <a:endParaRPr lang="it-IT" b="0" u="none" baseline="0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  <a:endParaRPr lang="it-IT" dirty="0"/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Include ragazzi e ragazze 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Mostra i partecipanti in un momento di divertimento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Include un gruppo di persone e non solo singoli </a:t>
            </a:r>
            <a:endParaRPr lang="it-IT" dirty="0">
              <a:effectLst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322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Copyright 2017: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Questa presentazione viene concessa in licenza, non venduta. Non è possibile copiare, adattare, modificare, realizzare opere derivate, distribuire, visualizzare pubblicamente, vendere o usare questo contenuto per fini commerciali senza la previa autorizzazione scritta di Microsoft Corporation.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Questa presentazione viene fornita "così com'è". Microsoft non rilascia alcuna garanzia, espressa o implicita. Le informazioni riportate in questa presentazione, inclusi gli URL e altri riferimenti a siti Web, sono soggette a modifica senza preavviso.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Gli esempi forniti sono fittizi e hanno uno scopo esclusivamente dimostrativo. Eventuali riferimenti a entità o persone reali sono puramente casuali.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È possibile usare questa presentazione per uso personale e con le classi e gli studenti nell'ambito di code.org e altri eventi dedicati alla creazione di codice. Questa presentazione non fornisce diritti legali in relazione alla proprietà intellettuale di qualsivoglia prodotto Microsoft. 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Microsoft e i marchi registrati riportati in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http://www.microsoft.com/en-us/legal/intellectualproperty/trademarks/en-us.aspx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sono marchi registrati del gruppo Microsoft. Tutti gli altri marchi appartengono ai rispettivi proprietari.</a:t>
            </a:r>
          </a:p>
          <a:p>
            <a:endParaRPr lang="it-IT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il logo CODE e Hour of Code® sono marchi di Code.org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2017. "Minecraft" è un marchio di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Corporation. Tutti i diritti riservati.</a:t>
            </a:r>
            <a:endParaRPr lang="it-IT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"A cosa associate la parola codice? Prendetevi alcuni minuti di tempo per pensare alla scrittura di codice e a ciò che rappresenta per voi".</a:t>
            </a:r>
          </a:p>
          <a:p>
            <a:endParaRPr lang="it-IT" b="0" u="none" baseline="0" dirty="0"/>
          </a:p>
          <a:p>
            <a:r>
              <a:rPr lang="it-IT" b="0" u="none" baseline="0" dirty="0"/>
              <a:t>[stimola la discussione]</a:t>
            </a:r>
          </a:p>
          <a:p>
            <a:endParaRPr lang="it-IT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"Guardiamo un breve filmato che vi mostrerà il livello di popolarità della programmazione e quanti giovani come voi hanno provato a scrivere codice".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OBIETTIVO DELLA DIAPOSITIVA:</a:t>
            </a:r>
            <a:r>
              <a:rPr lang="it-IT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u="none" baseline="0" dirty="0"/>
          </a:p>
          <a:p>
            <a:pPr>
              <a:defRPr/>
            </a:pPr>
            <a:r>
              <a:rPr lang="it-IT"/>
              <a:t>Obiettivo: stimolare la discussione e valutare i preconcetti dei giovani in merito alla scrittura di codice.</a:t>
            </a:r>
            <a:r>
              <a:rPr lang="it-IT" b="0" u="none" baseline="0" dirty="0"/>
              <a:t> Sappiamo che esistono alcuni preconcetti rispetto alla programmazione e all'informatica: che siano attività riservate alle persone portate per la matematica, ai “nerd” o quasi esclusivamente al sesso maschile.</a:t>
            </a:r>
            <a:r>
              <a:rPr lang="it-IT"/>
              <a:t> </a:t>
            </a:r>
            <a:r>
              <a:rPr lang="it-IT" kern="1200" dirty="0">
                <a:effectLst/>
                <a:latin typeface="+mn-lt"/>
              </a:rPr>
              <a:t>Nelle diapositive successive correggeremo tali preconcetti sulla scrittura di codice. In questo modo, i partecipanti potranno cambiare punto di vista prima di iniziare il tutorial.</a:t>
            </a:r>
            <a:r>
              <a:rPr lang="it-IT"/>
              <a:t> </a:t>
            </a:r>
            <a:endParaRPr lang="it-IT" b="1" u="sng" dirty="0"/>
          </a:p>
          <a:p>
            <a:endParaRPr lang="it-IT" b="1" dirty="0"/>
          </a:p>
          <a:p>
            <a:r>
              <a:rPr lang="it-IT" b="1" u="sng" dirty="0"/>
              <a:t>Nota per l'insegnante:</a:t>
            </a:r>
          </a:p>
          <a:p>
            <a:r>
              <a:rPr lang="it-IT" b="0" u="none" dirty="0"/>
              <a:t>Fai attenzione a non rafforzare questi pregiudizi. Chiedi ai membri del gruppo che cosa ne pensano. Potresti restare sorpreso!</a:t>
            </a:r>
          </a:p>
          <a:p>
            <a:endParaRPr lang="it-IT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"Inizieremo guardando un breve filmato che vi mostrerà il livello di popolarità della programmazione negli ultimi anni e quanti giovani come voi hanno provato a scrivere codice".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OBIETTIVO DELLA DIAPOSITIVA:</a:t>
            </a:r>
          </a:p>
          <a:p>
            <a:endParaRPr lang="it-IT" b="1" u="sng" baseline="0" dirty="0"/>
          </a:p>
          <a:p>
            <a:r>
              <a:rPr lang="it-IT" b="0" u="none" baseline="0" dirty="0"/>
              <a:t>Entusiasmare i giovani in merito al tutorial Hour of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Code™</a:t>
            </a:r>
            <a:r>
              <a:rPr lang="it-IT" b="0" u="none" baseline="0" dirty="0"/>
              <a:t>.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dirty="0"/>
              <a:t>Il video viene riprodotto automaticamente. </a:t>
            </a:r>
          </a:p>
          <a:p>
            <a:endParaRPr lang="it-IT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vuoi cambiare la lingua o i sottotitoli, usa il link seguente e fai clic sull'icona a forma di ingranaggio "Impostazioni" nella parte inferiore destra del video. Se esegui questa operazione, potrebbe essere necessario incorporare di nuovo il video: https://www.youtube.com/watch?t=1&amp;v=2DxWIxec6yo</a:t>
            </a:r>
            <a:endParaRPr lang="it-IT" dirty="0"/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Su code.org sono disponibili altri video, che possono essere sostituiti a questo se preferisci comunicare al pubblico un messaggio diverso.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7737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"Chiariamo subito gli aspetti che </a:t>
            </a:r>
            <a:r>
              <a:rPr lang="it-IT" b="0" i="1" u="none" baseline="0" dirty="0"/>
              <a:t>non </a:t>
            </a:r>
            <a:r>
              <a:rPr lang="it-IT" b="0" u="none" dirty="0"/>
              <a:t>caratterizzano la scrittura di codice. Non si tratta di un'attività individuale e non è così difficile come credete".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 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Le diapositive 5-8 servono a elencare i preconcetti dei giovani di età 11-14 anni in merito ai programmatori e alle attività di scrittura del codice. Desideriamo aiutare i giovani a superare questi stereotipi, chiarendo le caratteristiche che non definiscono la scrittura di codice: </a:t>
            </a:r>
            <a:endParaRPr lang="it-IT" dirty="0"/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Un'attività solitaria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Un'attività maschile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Solo per “nerd”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Solo per persone portate per la matematica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Solo per persone che vogliono sviluppare programmi per il computer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37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>
              <a:defRPr/>
            </a:pPr>
            <a:r>
              <a:rPr lang="it-IT" b="0" u="none" dirty="0"/>
              <a:t>“Scrivere codice non significa stare per ore da soli seduti a una scrivania</a:t>
            </a:r>
            <a:r>
              <a:rPr lang="it-IT"/>
              <a:t>.</a:t>
            </a:r>
            <a:r>
              <a:rPr lang="it-IT" b="0" u="none" dirty="0"/>
              <a:t> Team di sviluppo formati da varie persone creano soluzioni e prodotti software migliori.</a:t>
            </a:r>
            <a:r>
              <a:rPr lang="it-IT"/>
              <a:t> 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 </a:t>
            </a:r>
          </a:p>
          <a:p>
            <a:endParaRPr lang="it-IT" b="1" u="sng" dirty="0"/>
          </a:p>
          <a:p>
            <a:r>
              <a:rPr lang="it-IT"/>
              <a:t>Tutti possono scrivere codice. Team di sviluppo formati da varie persone creano prodotti software migliori.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3088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"Quello che non sapete è che scrivere codice aiuta </a:t>
            </a:r>
            <a:r>
              <a:rPr lang="it-IT" b="0" i="1" u="none" baseline="0" dirty="0"/>
              <a:t>davvero </a:t>
            </a:r>
            <a:r>
              <a:rPr lang="it-IT" b="0" i="0" u="none" baseline="0" dirty="0"/>
              <a:t>i gattini che lavorano in ufficio..."</a:t>
            </a:r>
            <a:endParaRPr lang="it-IT" b="1" u="sng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  <a:endParaRPr lang="it-IT" b="0" u="none" dirty="0"/>
          </a:p>
          <a:p>
            <a:endParaRPr lang="it-IT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dirty="0"/>
              <a:t>Far ridere gli studenti. Questa diapositiva è scherzosa e serve solo a intrattenere.</a:t>
            </a:r>
            <a:r>
              <a:rPr lang="it-IT"/>
              <a:t> </a:t>
            </a:r>
            <a:endParaRPr lang="it-IT" b="1" u="sng" dirty="0"/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</a:p>
          <a:p>
            <a:endParaRPr lang="it-IT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b="0" u="none" kern="1200" baseline="0" dirty="0">
                <a:solidFill>
                  <a:schemeClr val="tx1"/>
                </a:solidFill>
                <a:effectLst/>
                <a:latin typeface="+mn-lt"/>
              </a:rPr>
              <a:t>L'immagine o la gif per questa diapositiva deve essere scherzosa e divertire il pubblico. </a:t>
            </a:r>
            <a:endParaRPr lang="it-IT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16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u="sng" dirty="0"/>
              <a:t>TESTO DI ESEMPIO:</a:t>
            </a:r>
          </a:p>
          <a:p>
            <a:endParaRPr lang="it-IT" b="1" u="sng" dirty="0"/>
          </a:p>
          <a:p>
            <a:r>
              <a:rPr lang="it-IT" b="0" u="none" dirty="0"/>
              <a:t>"Stavo scherzando!"</a:t>
            </a:r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b="0" u="none" dirty="0"/>
              <a:t>Rivelare che la diapositiva precedente era semplicemente uno scherzo.</a:t>
            </a:r>
          </a:p>
          <a:p>
            <a:endParaRPr lang="it-IT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8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u="sng" dirty="0"/>
              <a:t>TESTO DI ESEMPIO: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u="none" spc="-30" dirty="0"/>
              <a:t>"Adesso parliamo di cos'è </a:t>
            </a:r>
            <a:r>
              <a:rPr lang="it-IT" b="0" i="1" u="none" spc="-30" dirty="0"/>
              <a:t>davvero </a:t>
            </a:r>
            <a:r>
              <a:rPr lang="it-IT" b="0" u="none" spc="-30" dirty="0"/>
              <a:t>la scrittura di codice. Probabilmente, lo sapete già ma si tratta di un'attività collaborativa, adatta sia ai ragazzi che </a:t>
            </a:r>
            <a:r>
              <a:rPr lang="it-IT" b="0" i="1" u="none" spc="-30" baseline="0" dirty="0"/>
              <a:t>alle ragazze".</a:t>
            </a:r>
            <a:endParaRPr lang="it-IT" b="0" u="none" spc="-30" dirty="0"/>
          </a:p>
          <a:p>
            <a:endParaRPr lang="it-IT" b="1" u="sng" dirty="0"/>
          </a:p>
          <a:p>
            <a:r>
              <a:rPr lang="it-IT" b="1" u="sng" dirty="0"/>
              <a:t>OBIETTIVO DELLA DIAPOSITIVA:</a:t>
            </a:r>
          </a:p>
          <a:p>
            <a:endParaRPr lang="it-IT" b="1" u="sng" dirty="0"/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Nelle diapositive 9-12 vengono mostrati</a:t>
            </a:r>
            <a:r>
              <a:rPr lang="it-IT" dirty="0"/>
              <a:t>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 giovani che si divertono mentre scrivono codice. Desideriamo fortemente evidenziare che tipo di attività </a:t>
            </a:r>
            <a:r>
              <a:rPr lang="it-IT" sz="1200" b="1" kern="1200" dirty="0">
                <a:solidFill>
                  <a:schemeClr val="tx1"/>
                </a:solidFill>
                <a:effectLst/>
                <a:latin typeface="+mn-lt"/>
              </a:rPr>
              <a:t>è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 la scrittura di codice: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Collaborativa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Indipendente dal sesso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Per persone timide ed estroverse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Per risolvere i problemi. Per scrivere codice servono poche abilità matematiche.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Per persone che desiderano utilizzare il computer per arricchire le proprie passioni </a:t>
            </a:r>
            <a:endParaRPr lang="it-IT" dirty="0">
              <a:effectLst/>
            </a:endParaRPr>
          </a:p>
          <a:p>
            <a:endParaRPr lang="it-IT" b="1" dirty="0"/>
          </a:p>
          <a:p>
            <a:r>
              <a:rPr lang="it-IT" b="1" u="sng" dirty="0"/>
              <a:t>ISTRUZIONI RELATIVE ALL'IMMAGINE DELLA DIAPOSITIVA:</a:t>
            </a:r>
            <a:endParaRPr lang="it-IT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Se l'immagine deve essere cambiata, assicurati che soddisfi i criteri seguenti: </a:t>
            </a:r>
            <a:endParaRPr lang="it-IT" dirty="0"/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Include ragazzi nei primi anni dell'adolescenza 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Mostra i partecipanti in un momento di divertimento con dispositivi tecnologici</a:t>
            </a:r>
            <a:endParaRPr lang="it-IT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Include un gruppo di persone e non solo singoli </a:t>
            </a:r>
          </a:p>
          <a:p>
            <a:pPr marL="628650" lvl="1" indent="-171450">
              <a:buFont typeface="Arial"/>
              <a:buChar char="•"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</a:rPr>
              <a:t>Include ragazze</a:t>
            </a:r>
            <a:endParaRPr lang="it-IT" dirty="0">
              <a:effectLst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54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28.pn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7724"/>
            <a:ext cx="9116501" cy="5715000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8328" y="3995928"/>
            <a:ext cx="53657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Benvenuti in </a:t>
            </a:r>
            <a:br>
              <a:rPr dirty="0"/>
            </a:br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Code™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Benvenuti in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n gruppo di bambini che collabora a un progetto&#10;" title="Un gruppo di bambini che collabora a un progetto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6844" y="172907"/>
            <a:ext cx="6914862" cy="5369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0"/>
            <a:ext cx="9116501" cy="571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È questo.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E questo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529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La scrittura di codice serve a...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La scrittura di codice serve a</a:t>
            </a:r>
            <a:endParaRPr lang="it-IT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994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30" y="0"/>
            <a:ext cx="8566302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7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08" y="2039112"/>
            <a:ext cx="685800" cy="685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Risolvere i problemi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Risolvere i problemi 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tite colorate" title="Matite colorat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9248" cy="547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Stimolare la creatività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Stimolare la creatività</a:t>
            </a:r>
            <a:endParaRPr lang="it-IT" dirty="0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24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agazze che scrivono codice 2 | di msct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906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7" y="0"/>
            <a:ext cx="9116501" cy="571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Collaborare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9" name="Title 8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Collaborare</a:t>
            </a:r>
            <a:endParaRPr lang="it-IT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47770-9349-4FFD-9BD8-6341987C4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193758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476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-80210"/>
            <a:ext cx="9116501" cy="571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Domanda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16643" y="2041604"/>
            <a:ext cx="404160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latin typeface="Segoe UI Light" panose="020B0502040204020203" pitchFamily="34" charset="0"/>
              </a:rPr>
              <a:t>Quali sono le vostre passioni? E quelle dei vostri amici? </a:t>
            </a: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Cosa vi piace fare? </a:t>
            </a:r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intille&#10;" title="Scintill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59091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grpSp>
        <p:nvGrpSpPr>
          <p:cNvPr id="6" name="Group 5" descr="Scritta &quot;scrivere codice può aiutarvi a svilupparli&quot; evidenziata in arancione per enfatizzare il messaggio della diapositiva.&#10;" title="Scritta &quot;scrivere codice può aiutarvi a svilupparli&quot; evidenziata in arancione per enfatizzare il messaggio della diapositiva."/>
          <p:cNvGrpSpPr/>
          <p:nvPr/>
        </p:nvGrpSpPr>
        <p:grpSpPr>
          <a:xfrm>
            <a:off x="718934" y="2937634"/>
            <a:ext cx="2830251" cy="1434015"/>
            <a:chOff x="629726" y="3071446"/>
            <a:chExt cx="2830251" cy="1434015"/>
          </a:xfrm>
        </p:grpSpPr>
        <p:sp>
          <p:nvSpPr>
            <p:cNvPr id="4" name="TextBox 3"/>
            <p:cNvSpPr txBox="1"/>
            <p:nvPr/>
          </p:nvSpPr>
          <p:spPr>
            <a:xfrm>
              <a:off x="667826" y="3071446"/>
              <a:ext cx="2792151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2427" y="3647799"/>
              <a:ext cx="2684666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9726" y="4192402"/>
              <a:ext cx="1992516" cy="313059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57225" y="1648589"/>
            <a:ext cx="3743325" cy="286232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A prescindere dai vostri interessi, scrivere codice può aiutarvi a svilupparli. </a:t>
            </a:r>
          </a:p>
        </p:txBody>
      </p:sp>
      <p:sp>
        <p:nvSpPr>
          <p:cNvPr id="12" name="Title 11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Sviluppare gli interessi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1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a ragazza mentre scatta foto con la macchina fotografica&#10;" title="Una ragazza mentre scatta foto con la macchina fotografic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4" y="0"/>
            <a:ext cx="8947727" cy="571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grpSp>
        <p:nvGrpSpPr>
          <p:cNvPr id="4" name="Group 3" descr="Scritta &quot;applicare i concetti appresi alle vostre passioni&quot; evidenziata in arancione per enfatizzare il messaggio della diapositiva.&#10;" title="Scritta &quot;applicare i concetti appresi alle vostre passioni&quot; evidenziata in arancione per enfatizzare il messaggio della diapositiva."/>
          <p:cNvGrpSpPr/>
          <p:nvPr/>
        </p:nvGrpSpPr>
        <p:grpSpPr>
          <a:xfrm>
            <a:off x="669923" y="3297815"/>
            <a:ext cx="3606802" cy="1673668"/>
            <a:chOff x="669924" y="3130550"/>
            <a:chExt cx="3673153" cy="1673668"/>
          </a:xfrm>
        </p:grpSpPr>
        <p:sp>
          <p:nvSpPr>
            <p:cNvPr id="6" name="TextBox 5"/>
            <p:cNvSpPr txBox="1"/>
            <p:nvPr/>
          </p:nvSpPr>
          <p:spPr>
            <a:xfrm>
              <a:off x="680679" y="4229100"/>
              <a:ext cx="1693253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9322" y="3130550"/>
              <a:ext cx="3653755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9324" y="3686175"/>
              <a:ext cx="3517949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 hidden="1"/>
            <p:cNvSpPr txBox="1"/>
            <p:nvPr/>
          </p:nvSpPr>
          <p:spPr>
            <a:xfrm>
              <a:off x="669924" y="4495800"/>
              <a:ext cx="3028951" cy="308418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09600" y="878849"/>
            <a:ext cx="3930316" cy="3970318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Durante il tutorial Hour of Code</a:t>
            </a:r>
            <a:r>
              <a:rPr lang="it-IT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, ricordate in che modo potete applicare i concetti appresi alle vostre passioni. </a:t>
            </a:r>
          </a:p>
        </p:txBody>
      </p:sp>
      <p:sp>
        <p:nvSpPr>
          <p:cNvPr id="9" name="Title 8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Mettere in pratica gli insegnamenti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98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denti entusiasti - 17296178822_cbb6afac3f_b (1).jpg" title="Studenti entusiasti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38124" y="126999"/>
            <a:ext cx="5635625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82162" y="2257335"/>
            <a:ext cx="3676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it-IT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 mettiamoci all'opera!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Mettiamoci all'opera </a:t>
            </a:r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18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7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288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it-IT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 </a:t>
            </a:r>
          </a:p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5" y="117995"/>
            <a:ext cx="5497630" cy="5252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9350" y="2074328"/>
            <a:ext cx="3657600" cy="17543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Prima di iniziare, parliamo della scrittura di codice.</a:t>
            </a:r>
            <a:endParaRPr lang="it-IT" sz="1800" dirty="0">
              <a:solidFill>
                <a:schemeClr val="bg1"/>
              </a:solidFill>
              <a:effectLst/>
              <a:latin typeface="Segoe UI Light" panose="020B0502040204020203" pitchFamily="34" charset="0"/>
              <a:ea typeface="Segoe Pro" charset="0"/>
              <a:cs typeface="Segoe UI Light" panose="020B0502040204020203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Parliamo di codice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85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latin typeface="Segoe UI Light" panose="020B0502040204020203" pitchFamily="34" charset="0"/>
              </a:rPr>
              <a:t>Trovate il tutorial su code.org/minecraft</a:t>
            </a:r>
            <a:endParaRPr lang="it-IT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700" y="254240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Conclusione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Conclusione</a:t>
            </a:r>
            <a:endParaRPr lang="it-IT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21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540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Domanda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00601" y="1708730"/>
            <a:ext cx="3657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latin typeface="Segoe UI Light" panose="020B0502040204020203" pitchFamily="34" charset="0"/>
              </a:rPr>
              <a:t>Adesso, a cosa pensate quando sentite la parola "codice"? </a:t>
            </a:r>
            <a:endParaRPr lang="it-IT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Adesso cosa pensate della scrittura di codice?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22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29184"/>
            <a:ext cx="9116501" cy="571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Domanda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10959" y="900813"/>
            <a:ext cx="4010312" cy="280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latin typeface="Segoe UI Light" panose="020B0502040204020203" pitchFamily="34" charset="0"/>
              </a:rPr>
              <a:t>Cosa vorreste creare insieme ai vostri amici? </a:t>
            </a:r>
            <a:endParaRPr lang="it-IT" sz="3600" spc="-3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r>
              <a:rPr lang="it-IT" dirty="0"/>
              <a:t> </a:t>
            </a:r>
          </a:p>
          <a:p>
            <a:r>
              <a:rPr lang="it-IT" sz="1800" dirty="0">
                <a:latin typeface="Segoe UI Light" panose="020B0502040204020203" pitchFamily="34" charset="0"/>
              </a:rPr>
              <a:t>Pensate a qualcosa di divertente: </a:t>
            </a:r>
            <a:br>
              <a:rPr dirty="0"/>
            </a:br>
            <a:r>
              <a:rPr lang="it-IT" sz="1800" dirty="0">
                <a:latin typeface="Segoe UI Light" panose="020B0502040204020203" pitchFamily="34" charset="0"/>
              </a:rPr>
              <a:t>un gioco, un sito Web, un programma, un'app. Date sfogo alla fantasia. </a:t>
            </a: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Cosa vorreste creare?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23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89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566833" y="483999"/>
            <a:ext cx="81580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Cos'altro volete imparare? </a:t>
            </a:r>
          </a:p>
          <a:p>
            <a:pPr lvl="0"/>
            <a:r>
              <a:rPr lang="it-IT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Non è detta l'ultima parola. </a:t>
            </a:r>
          </a:p>
          <a:p>
            <a:pPr lvl="0"/>
            <a:r>
              <a:rPr lang="it-IT"/>
              <a:t> </a:t>
            </a:r>
          </a:p>
          <a:p>
            <a:pPr lvl="0"/>
            <a:r>
              <a:rPr lang="it-IT" sz="1800" dirty="0">
                <a:solidFill>
                  <a:prstClr val="white"/>
                </a:solidFill>
                <a:latin typeface="Segoe UI Light" panose="020B0502040204020203" pitchFamily="34" charset="0"/>
              </a:rPr>
              <a:t>Di seguito, trovate operazioni da eseguire per continuare a divertirvi e imparare. </a:t>
            </a:r>
            <a:endParaRPr lang="it-IT" sz="1800" dirty="0">
              <a:solidFill>
                <a:prstClr val="white"/>
              </a:solidFill>
              <a:latin typeface="Segoe UI Light" panose="020B0502040204020203" pitchFamily="34" charset="0"/>
              <a:ea typeface="Segoe Pro" charset="0"/>
              <a:cs typeface="Segoe UI Light" panose="020B0502040204020203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Segoe UI Light" panose="020B0502040204020203" pitchFamily="34" charset="0"/>
              </a:rPr>
              <a:t>1</a:t>
            </a:r>
            <a:endParaRPr lang="it-IT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63532" y="3057342"/>
            <a:ext cx="2346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Ricevere l'attestato.</a:t>
            </a:r>
            <a:endParaRPr lang="it-IT" sz="2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3432" y="3967663"/>
            <a:ext cx="220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Complimenti. </a:t>
            </a:r>
            <a:br/>
            <a:r>
              <a:rPr lang="it-IT" sz="18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Ce l'avete fatta. </a:t>
            </a:r>
            <a:br/>
            <a:r>
              <a:rPr lang="it-IT" sz="1800" spc="-30" dirty="0">
                <a:solidFill>
                  <a:schemeClr val="bg1"/>
                </a:solidFill>
                <a:latin typeface="Segoe UI Light" panose="020B0502040204020203" pitchFamily="34" charset="0"/>
              </a:rPr>
              <a:t>Alla fine del tutorial, riceverete l'attestato.</a:t>
            </a:r>
            <a:endParaRPr lang="it-IT" sz="1800" spc="-3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150093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54607" y="3057342"/>
            <a:ext cx="2295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Continuare </a:t>
            </a:r>
            <a:br/>
            <a:r>
              <a:rPr lang="it-IT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a giocare.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84858" y="3967663"/>
            <a:ext cx="249119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Caricate il codice in Minecraft: Education Edition per dare vita alle vostre creazioni nel gioco!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019312" y="2542478"/>
            <a:ext cx="434026" cy="374279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Segoe UI Light" panose="020B0502040204020203" pitchFamily="34" charset="0"/>
              </a:rPr>
              <a:t>3</a:t>
            </a:r>
            <a:endParaRPr lang="it-IT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920768" y="3057342"/>
            <a:ext cx="2421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Continuare </a:t>
            </a:r>
            <a:br/>
            <a:r>
              <a:rPr lang="it-IT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a imparare.</a:t>
            </a:r>
            <a:endParaRPr lang="it-IT" sz="2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920768" y="3945616"/>
            <a:ext cx="2421843" cy="1491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Per trovare ulteriori risorse, visitate Microsoft.com/</a:t>
            </a:r>
          </a:p>
          <a:p>
            <a:r>
              <a:rPr lang="it-IT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it-IT" sz="1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Passaggi successivi</a:t>
            </a:r>
            <a:endParaRPr lang="it-IT" dirty="0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24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77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oup of boys and girls look up from the shared laptop where they are working to smile at the camera&#10;" title="Group of boys and girls look up from the shared laptop where they are working to smile at the camera">
            <a:extLst>
              <a:ext uri="{FF2B5EF4-FFF2-40B4-BE49-F238E27FC236}">
                <a16:creationId xmlns:a16="http://schemas.microsoft.com/office/drawing/2014/main" id="{4EDCBA75-E331-4552-82BD-BBFE985A8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5" name="Picture 4" descr="Microsoft" hidden="1" title="Microsof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9921"/>
            <a:ext cx="9144000" cy="5744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5"/>
            <a:ext cx="9127958" cy="57375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7177" y="2244267"/>
            <a:ext cx="49595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Grazie per aver partecipato.</a:t>
            </a:r>
            <a:endParaRPr lang="it-IT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25</a:t>
            </a:fld>
            <a:endParaRPr lang="it-IT" dirty="0"/>
          </a:p>
        </p:txBody>
      </p:sp>
      <p:pic>
        <p:nvPicPr>
          <p:cNvPr id="10" name="Picture 9" descr="Microsoft" title="Microsoft">
            <a:extLst>
              <a:ext uri="{FF2B5EF4-FFF2-40B4-BE49-F238E27FC236}">
                <a16:creationId xmlns:a16="http://schemas.microsoft.com/office/drawing/2014/main" id="{B3914EA5-95E3-4D9E-BD11-56B19B160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  <p:sp>
        <p:nvSpPr>
          <p:cNvPr id="12" name="Rectangle 11" descr="Grazie per aver partecipato alla sessione&#10;Hour of Code™&#10;">
            <a:extLst>
              <a:ext uri="{FF2B5EF4-FFF2-40B4-BE49-F238E27FC236}">
                <a16:creationId xmlns:a16="http://schemas.microsoft.com/office/drawing/2014/main" id="{E0450167-F983-4488-8EBB-65D8B7EEB002}"/>
              </a:ext>
            </a:extLst>
          </p:cNvPr>
          <p:cNvSpPr/>
          <p:nvPr/>
        </p:nvSpPr>
        <p:spPr>
          <a:xfrm>
            <a:off x="437177" y="2244267"/>
            <a:ext cx="7030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Grazie per aver partecipato alla </a:t>
            </a:r>
            <a:br>
              <a:rPr dirty="0"/>
            </a:br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sessione Minecraft Hour of Code™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53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7" y="4454702"/>
            <a:ext cx="8808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Copyright.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it-IT" sz="1600" dirty="0">
                <a:solidFill>
                  <a:schemeClr val="bg1"/>
                </a:solidFill>
              </a:rPr>
              <a:t>© Code.org, 2017. Code.org®, il logo CODE e Hour of Code® sono marchi di Code.org</a:t>
            </a:r>
            <a:endParaRPr lang="it-IT" sz="1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it-IT" sz="1600" dirty="0">
                <a:solidFill>
                  <a:schemeClr val="bg1"/>
                </a:solidFill>
              </a:rPr>
              <a:t>Mojang © 2017. "Minecraft" è un marchio di Mojang AB</a:t>
            </a:r>
          </a:p>
          <a:p>
            <a:pPr lvl="0">
              <a:defRPr/>
            </a:pPr>
            <a:r>
              <a:rPr lang="it-IT" sz="1600" dirty="0">
                <a:solidFill>
                  <a:schemeClr val="bg1"/>
                </a:solidFill>
              </a:rPr>
              <a:t>© 2017 Microsoft Corporation. Tutti i diritti riservati.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Domanda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75226" y="1321069"/>
            <a:ext cx="3657599" cy="307840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r>
              <a:rPr lang="it-IT" sz="3600" dirty="0">
                <a:latin typeface="Segoe UI Light" panose="020B0502040204020203" pitchFamily="34" charset="0"/>
              </a:rPr>
              <a:t>A cosa pensate quando sentite la parola "codice"?</a:t>
            </a:r>
          </a:p>
          <a:p>
            <a:endParaRPr lang="it-IT" sz="3600" dirty="0">
              <a:latin typeface="Segoe UI Light" panose="020B0502040204020203" pitchFamily="34" charset="0"/>
            </a:endParaRPr>
          </a:p>
          <a:p>
            <a:r>
              <a:rPr lang="it-IT" sz="1800" dirty="0">
                <a:latin typeface="Segoe UI Light" panose="020B0502040204020203" pitchFamily="34" charset="0"/>
              </a:rPr>
              <a:t>Prendetevi due minuti di tempo </a:t>
            </a:r>
            <a:br>
              <a:rPr dirty="0"/>
            </a:br>
            <a:r>
              <a:rPr lang="it-IT" sz="1800" dirty="0">
                <a:latin typeface="Segoe UI Light" panose="020B0502040204020203" pitchFamily="34" charset="0"/>
              </a:rPr>
              <a:t>per parlarne con gli altri compagni, quindi comunicate le vostre idee </a:t>
            </a:r>
            <a:br>
              <a:rPr dirty="0"/>
            </a:br>
            <a:r>
              <a:rPr lang="it-IT" sz="1800" dirty="0">
                <a:latin typeface="Segoe UI Light" panose="020B0502040204020203" pitchFamily="34" charset="0"/>
              </a:rPr>
              <a:t>a tutto il gruppo. </a:t>
            </a:r>
            <a:endParaRPr lang="it-IT" sz="18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Cosa sapete dei "codici"?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Hour of Code™ video by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8018"/>
            <a:ext cx="9144000" cy="3898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73" y="2042088"/>
            <a:ext cx="693579" cy="693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No, non è questo.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No, non è questo</a:t>
            </a:r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72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oto di un gruppo di adolescenti davanti a un computer portatile, immortalati mentre sorridono verso la fotocamera&#10;" title="Foto di un gruppo di adolescenti davanti a un computer portatile, immortalati mentre sorridono verso la fotocame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3"/>
          <a:stretch/>
        </p:blipFill>
        <p:spPr>
          <a:xfrm>
            <a:off x="0" y="0"/>
            <a:ext cx="8864600" cy="55350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650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Può essere questo.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It’s not this, either </a:t>
            </a:r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4625F-CF56-4075-A5B7-43845A98C5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14429" y="208108"/>
            <a:ext cx="4341940" cy="5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54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10" y="-1631"/>
            <a:ext cx="5715000" cy="5715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0"/>
            <a:ext cx="9144000" cy="571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È questo.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È questo! </a:t>
            </a: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042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97506" y="2534334"/>
            <a:ext cx="3760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>
                <a:solidFill>
                  <a:schemeClr val="bg1"/>
                </a:solidFill>
                <a:latin typeface="Segoe UI Light" panose="020B0502040204020203" pitchFamily="34" charset="0"/>
              </a:rPr>
              <a:t>Stavo scherzando...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Stavo scherzando</a:t>
            </a:r>
            <a:endParaRPr lang="it-IT" dirty="0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80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 ragazzo e una ragazza ripresi mentre usano un dispositivo mobile insieme&#10;" title="Un ragazzo e una ragazza ripresi mentre usano un dispositivo mobile insie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55" y="172774"/>
            <a:ext cx="8329033" cy="5390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È questo.</a:t>
            </a:r>
            <a:endParaRPr lang="it-IT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È proprio questo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6357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3291</Words>
  <Application>Microsoft Office PowerPoint</Application>
  <PresentationFormat>On-screen Show (16:10)</PresentationFormat>
  <Paragraphs>491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Benvenuti in Hour of Code™ </vt:lpstr>
      <vt:lpstr>Parliamo di codice </vt:lpstr>
      <vt:lpstr>Cosa sapete dei "codici"? </vt:lpstr>
      <vt:lpstr>Hour of Code™ video by Code.org </vt:lpstr>
      <vt:lpstr>No, non è questo</vt:lpstr>
      <vt:lpstr>It’s not this, either </vt:lpstr>
      <vt:lpstr>È questo! </vt:lpstr>
      <vt:lpstr>Stavo scherzando</vt:lpstr>
      <vt:lpstr>È proprio questo </vt:lpstr>
      <vt:lpstr>E questo </vt:lpstr>
      <vt:lpstr>La scrittura di codice serve a</vt:lpstr>
      <vt:lpstr>Risolvere i problemi </vt:lpstr>
      <vt:lpstr>Stimolare la creatività</vt:lpstr>
      <vt:lpstr>Collaborare</vt:lpstr>
      <vt:lpstr>Cosa vi piace fare? </vt:lpstr>
      <vt:lpstr>Sviluppare gli interessi </vt:lpstr>
      <vt:lpstr>Mettere in pratica gli insegnamenti </vt:lpstr>
      <vt:lpstr>Mettiamoci all'opera </vt:lpstr>
      <vt:lpstr>How it goes down </vt:lpstr>
      <vt:lpstr>Find your tutorial</vt:lpstr>
      <vt:lpstr>Conclusione</vt:lpstr>
      <vt:lpstr>Adesso cosa pensate della scrittura di codice? </vt:lpstr>
      <vt:lpstr>Cosa vorreste creare? </vt:lpstr>
      <vt:lpstr>Passaggi successivi</vt:lpstr>
      <vt:lpstr>Grazie per aver partecipato.</vt:lpstr>
      <vt:lpstr>Welcome to Hour of Code™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2016-11-16T15:58:34Z</dcterms:created>
  <dcterms:modified xsi:type="dcterms:W3CDTF">2017-11-02T07:25:08Z</dcterms:modified>
</cp:coreProperties>
</file>